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AD2F-4C93-4EC9-A252-C47A4BB5B757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7DA-E7EB-4FF5-8261-FB2CD00EB5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9967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AD2F-4C93-4EC9-A252-C47A4BB5B757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7DA-E7EB-4FF5-8261-FB2CD00EB5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7612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AD2F-4C93-4EC9-A252-C47A4BB5B757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7DA-E7EB-4FF5-8261-FB2CD00EB5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804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AD2F-4C93-4EC9-A252-C47A4BB5B757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7DA-E7EB-4FF5-8261-FB2CD00EB5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85365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AD2F-4C93-4EC9-A252-C47A4BB5B757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7DA-E7EB-4FF5-8261-FB2CD00EB5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9183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AD2F-4C93-4EC9-A252-C47A4BB5B757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7DA-E7EB-4FF5-8261-FB2CD00EB5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872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AD2F-4C93-4EC9-A252-C47A4BB5B757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7DA-E7EB-4FF5-8261-FB2CD00EB5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34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AD2F-4C93-4EC9-A252-C47A4BB5B757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7DA-E7EB-4FF5-8261-FB2CD00EB5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1826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AD2F-4C93-4EC9-A252-C47A4BB5B757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7DA-E7EB-4FF5-8261-FB2CD00EB5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5613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AD2F-4C93-4EC9-A252-C47A4BB5B757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7DA-E7EB-4FF5-8261-FB2CD00EB5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529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61AD2F-4C93-4EC9-A252-C47A4BB5B757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5F7DA-E7EB-4FF5-8261-FB2CD00EB5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915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95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1AD2F-4C93-4EC9-A252-C47A4BB5B757}" type="datetimeFigureOut">
              <a:rPr lang="es-ES" smtClean="0"/>
              <a:t>10/05/2016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5F7DA-E7EB-4FF5-8261-FB2CD00EB5E4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9215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gif"/><Relationship Id="rId1" Type="http://schemas.microsoft.com/office/2007/relationships/media" Target="../media/media2.gif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gif"/><Relationship Id="rId1" Type="http://schemas.microsoft.com/office/2007/relationships/media" Target="../media/media1.gif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división celular por meiosis</a:t>
            </a:r>
            <a:r>
              <a:rPr lang="es-ES" sz="6000" dirty="0" smtClean="0"/>
              <a:t>:</a:t>
            </a:r>
            <a:endParaRPr lang="es-ES" sz="60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31640" y="4221088"/>
            <a:ext cx="7128792" cy="2232248"/>
          </a:xfrm>
        </p:spPr>
        <p:txBody>
          <a:bodyPr>
            <a:normAutofit fontScale="92500" lnSpcReduction="20000"/>
          </a:bodyPr>
          <a:lstStyle/>
          <a:p>
            <a:endParaRPr lang="es-ES" sz="2000" dirty="0" smtClean="0"/>
          </a:p>
          <a:p>
            <a:pPr algn="r"/>
            <a:endParaRPr lang="es-ES" sz="2000" dirty="0" smtClean="0"/>
          </a:p>
          <a:p>
            <a:pPr algn="r"/>
            <a:endParaRPr lang="es-ES" sz="2000" dirty="0"/>
          </a:p>
          <a:p>
            <a:pPr algn="r"/>
            <a:endParaRPr lang="es-ES" sz="2000" dirty="0" smtClean="0"/>
          </a:p>
          <a:p>
            <a:pPr algn="r"/>
            <a:endParaRPr lang="es-ES" sz="2000" dirty="0"/>
          </a:p>
          <a:p>
            <a:pPr algn="r"/>
            <a:endParaRPr lang="es-ES" sz="2000" dirty="0" smtClean="0"/>
          </a:p>
          <a:p>
            <a:pPr algn="r"/>
            <a:r>
              <a:rPr lang="es-ES" sz="2000" dirty="0" smtClean="0"/>
              <a:t>Lucía Coiduras Díaz</a:t>
            </a:r>
            <a:endParaRPr lang="es-ES" sz="2000" dirty="0"/>
          </a:p>
        </p:txBody>
      </p:sp>
    </p:spTree>
    <p:extLst>
      <p:ext uri="{BB962C8B-B14F-4D97-AF65-F5344CB8AC3E}">
        <p14:creationId xmlns:p14="http://schemas.microsoft.com/office/powerpoint/2010/main" val="176497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es-ES" dirty="0" smtClean="0"/>
              <a:t>Metafase II:</a:t>
            </a:r>
          </a:p>
          <a:p>
            <a:pPr marL="0" indent="0">
              <a:buNone/>
            </a:pPr>
            <a:r>
              <a:rPr lang="es-ES" dirty="0" smtClean="0"/>
              <a:t>Los cromosomas de las células hijas se alinean en el plano ecuatorial, dando lugar a la placa metafásica sencilla.</a:t>
            </a:r>
            <a:endParaRPr lang="es-E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12976"/>
            <a:ext cx="7272808" cy="2361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135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r>
              <a:rPr lang="es-ES" dirty="0" smtClean="0"/>
              <a:t>Anafase II:</a:t>
            </a:r>
          </a:p>
          <a:p>
            <a:pPr marL="0" indent="0">
              <a:buNone/>
            </a:pPr>
            <a:r>
              <a:rPr lang="es-ES" dirty="0" smtClean="0"/>
              <a:t>Se separan las cromátidas hermanas de cada cromosoma, emigrando a su respectivo polo celular.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8372168" cy="2034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982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es-ES" dirty="0" smtClean="0"/>
              <a:t>Telofase II:</a:t>
            </a:r>
          </a:p>
          <a:p>
            <a:pPr marL="0" indent="0">
              <a:buNone/>
            </a:pPr>
            <a:r>
              <a:rPr lang="es-ES" dirty="0" smtClean="0"/>
              <a:t>Se reconstruyen los núcleos de las células hijas. Cada núcleo ha recibido un solo juego completo de cromosomas, dando lugar a 4 células haploides.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8228309" cy="1999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841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Meiosis II animada</a:t>
            </a:r>
            <a:endParaRPr lang="es-ES" dirty="0"/>
          </a:p>
        </p:txBody>
      </p:sp>
      <p:pic>
        <p:nvPicPr>
          <p:cNvPr id="4" name="me2anim.gif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1520" y="2420888"/>
            <a:ext cx="8751413" cy="2127080"/>
          </a:xfrm>
        </p:spPr>
      </p:pic>
    </p:spTree>
    <p:extLst>
      <p:ext uri="{BB962C8B-B14F-4D97-AF65-F5344CB8AC3E}">
        <p14:creationId xmlns:p14="http://schemas.microsoft.com/office/powerpoint/2010/main" val="1253473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es-ES" dirty="0" smtClean="0"/>
              <a:t>La fusión de gametos en la reproducción sexual da lugar a un cigoto con el doble de cromosomas que cualquiera de los gametos.</a:t>
            </a:r>
          </a:p>
          <a:p>
            <a:r>
              <a:rPr lang="es-ES" dirty="0" smtClean="0"/>
              <a:t>Para evitar la duplicación cromosómica es necesario que el número de cromosomas se reduzca a la mitad.</a:t>
            </a:r>
          </a:p>
          <a:p>
            <a:r>
              <a:rPr lang="es-ES" dirty="0" smtClean="0"/>
              <a:t>Esa reproducción cromosómica tiene lugar en un proceso especial de división celular: la meiosis, en donde tienen lugar dos divisiones consecutivas llamadas Meiosis I y Meiosis II.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504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Meiosis I: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10000"/>
          </a:bodyPr>
          <a:lstStyle/>
          <a:p>
            <a:r>
              <a:rPr lang="es-ES" dirty="0" smtClean="0"/>
              <a:t>Etapas de la profase I:</a:t>
            </a:r>
          </a:p>
          <a:p>
            <a:pPr marL="514350" indent="-514350">
              <a:buAutoNum type="arabicPeriod"/>
            </a:pPr>
            <a:r>
              <a:rPr lang="es-ES" dirty="0" smtClean="0"/>
              <a:t>Los filamentos de ADN, ya duplicados, comienzan a condensarse.</a:t>
            </a:r>
          </a:p>
          <a:p>
            <a:pPr marL="514350" indent="-514350">
              <a:buAutoNum type="arabicPeriod"/>
            </a:pPr>
            <a:r>
              <a:rPr lang="es-ES" dirty="0" smtClean="0"/>
              <a:t>Cada cromosoma se aparea longitudinalmente con su homólogo correspondiente (proceso denominado sinapsis).</a:t>
            </a:r>
          </a:p>
          <a:p>
            <a:pPr marL="514350" indent="-514350">
              <a:buAutoNum type="arabicPeriod"/>
            </a:pPr>
            <a:r>
              <a:rPr lang="es-ES" dirty="0" smtClean="0"/>
              <a:t>Las dos cromátidas homólogas adyacentes se unen en algunos puntos formando quiasmas. En ellos tienen lugar roturas en los filamentos de las cromátidas e intercambios de segmentos de ADN (entrecruzamientos).</a:t>
            </a:r>
          </a:p>
          <a:p>
            <a:pPr marL="514350" indent="-514350">
              <a:buAutoNum type="arabicPeriod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8733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>
              <a:buNone/>
            </a:pPr>
            <a:r>
              <a:rPr lang="es-ES" dirty="0" smtClean="0"/>
              <a:t>4. El entrecruzamiento origina cromosomas con fragmentos intercambiados que llevan nuevas combinaciones de genes. Así se produce la recombinación genética del material hereditario.</a:t>
            </a:r>
          </a:p>
          <a:p>
            <a:pPr marL="0" indent="0">
              <a:buNone/>
            </a:pPr>
            <a:endParaRPr lang="es-E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83784"/>
            <a:ext cx="8064896" cy="253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325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r>
              <a:rPr lang="es-ES" dirty="0" smtClean="0"/>
              <a:t>Metafase I:</a:t>
            </a:r>
          </a:p>
          <a:p>
            <a:pPr marL="0" indent="0">
              <a:buNone/>
            </a:pPr>
            <a:r>
              <a:rPr lang="es-ES" dirty="0" smtClean="0"/>
              <a:t>Los pares de cromosomas homólogos emigran al plano ecuatorial del huso, lo que da lugar a la placa metafásica doble.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3757" y="2924944"/>
            <a:ext cx="6297488" cy="3022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367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es-ES" dirty="0" smtClean="0"/>
              <a:t>Anafase I:</a:t>
            </a:r>
          </a:p>
          <a:p>
            <a:pPr marL="0" indent="0">
              <a:buNone/>
            </a:pPr>
            <a:r>
              <a:rPr lang="es-ES" dirty="0" smtClean="0"/>
              <a:t>Se separan los cromosomas homólogos, yendo un cromosoma de cada par hacia un polo celular diferente.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24944"/>
            <a:ext cx="6264696" cy="300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38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r>
              <a:rPr lang="es-ES" dirty="0" smtClean="0"/>
              <a:t>Telofase I:</a:t>
            </a:r>
          </a:p>
          <a:p>
            <a:pPr marL="0" indent="0">
              <a:buNone/>
            </a:pPr>
            <a:r>
              <a:rPr lang="es-ES" dirty="0" smtClean="0"/>
              <a:t>Se forman los núcleos de las dos células hijas, habiendo recibido cada una de ellas un solo juego completo de cromosomas homólogos todavía replicados en dos cromátidas.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676569"/>
            <a:ext cx="6552727" cy="229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573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Meiosis I animada:</a:t>
            </a:r>
            <a:endParaRPr lang="es-ES" dirty="0"/>
          </a:p>
        </p:txBody>
      </p:sp>
      <p:pic>
        <p:nvPicPr>
          <p:cNvPr id="4" name="me1anim.gif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51520" y="2132856"/>
            <a:ext cx="8650381" cy="3026966"/>
          </a:xfrm>
        </p:spPr>
      </p:pic>
    </p:spTree>
    <p:extLst>
      <p:ext uri="{BB962C8B-B14F-4D97-AF65-F5344CB8AC3E}">
        <p14:creationId xmlns:p14="http://schemas.microsoft.com/office/powerpoint/2010/main" val="1865732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s-ES" dirty="0" smtClean="0"/>
              <a:t>Meiosis II: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es-ES" dirty="0" smtClean="0"/>
              <a:t>La segunda división meiótica se inicia tras una breve interfase en la cual el ADN no se duplica</a:t>
            </a:r>
          </a:p>
          <a:p>
            <a:r>
              <a:rPr lang="es-ES" dirty="0" smtClean="0"/>
              <a:t>Profase II:</a:t>
            </a:r>
          </a:p>
          <a:p>
            <a:pPr marL="0" indent="0">
              <a:buNone/>
            </a:pPr>
            <a:r>
              <a:rPr lang="es-ES" dirty="0" smtClean="0"/>
              <a:t>Los cromosomas se condenan nuevamente.</a:t>
            </a:r>
            <a:endParaRPr lang="es-E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40" y="3717032"/>
            <a:ext cx="799906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999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363</Words>
  <Application>Microsoft Office PowerPoint</Application>
  <PresentationFormat>Presentación en pantalla (4:3)</PresentationFormat>
  <Paragraphs>35</Paragraphs>
  <Slides>13</Slides>
  <Notes>0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Tema de Office</vt:lpstr>
      <vt:lpstr>La división celular por meiosis:</vt:lpstr>
      <vt:lpstr>Presentación de PowerPoint</vt:lpstr>
      <vt:lpstr>Meiosis I:</vt:lpstr>
      <vt:lpstr>Presentación de PowerPoint</vt:lpstr>
      <vt:lpstr>Presentación de PowerPoint</vt:lpstr>
      <vt:lpstr>Presentación de PowerPoint</vt:lpstr>
      <vt:lpstr>Presentación de PowerPoint</vt:lpstr>
      <vt:lpstr>Meiosis I animada:</vt:lpstr>
      <vt:lpstr>Meiosis II:</vt:lpstr>
      <vt:lpstr>Presentación de PowerPoint</vt:lpstr>
      <vt:lpstr>Presentación de PowerPoint</vt:lpstr>
      <vt:lpstr>Presentación de PowerPoint</vt:lpstr>
      <vt:lpstr>Meiosis II animada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división celular por meiosis:</dc:title>
  <dc:creator>Usuario</dc:creator>
  <cp:lastModifiedBy>Usuario</cp:lastModifiedBy>
  <cp:revision>7</cp:revision>
  <dcterms:created xsi:type="dcterms:W3CDTF">2016-05-09T22:34:05Z</dcterms:created>
  <dcterms:modified xsi:type="dcterms:W3CDTF">2016-05-09T23:40:42Z</dcterms:modified>
</cp:coreProperties>
</file>